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12"/>
  </p:notesMasterIdLst>
  <p:handoutMasterIdLst>
    <p:handoutMasterId r:id="rId13"/>
  </p:handoutMasterIdLst>
  <p:sldIdLst>
    <p:sldId id="258" r:id="rId3"/>
    <p:sldId id="259" r:id="rId4"/>
    <p:sldId id="266" r:id="rId5"/>
    <p:sldId id="262" r:id="rId6"/>
    <p:sldId id="260" r:id="rId7"/>
    <p:sldId id="264" r:id="rId8"/>
    <p:sldId id="261" r:id="rId9"/>
    <p:sldId id="263" r:id="rId10"/>
    <p:sldId id="267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2D91"/>
    <a:srgbClr val="FF3300"/>
    <a:srgbClr val="A7C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642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808D5-C9C4-41DF-9CDC-56FD579D8BDE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02014-DA3A-4855-A6D4-BC433F708D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32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FF65E-D5ED-46B1-8102-E3560CB61822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ABDC8-24D6-40FC-B2C7-6675D2788B2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14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ABDC8-24D6-40FC-B2C7-6675D2788B2B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967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251520" y="1484784"/>
            <a:ext cx="8640960" cy="5000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solidFill>
                  <a:srgbClr val="662D9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Typ hier de titel van deze dia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251520" y="2348880"/>
            <a:ext cx="8678198" cy="3866202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Tekst 1</a:t>
            </a:r>
          </a:p>
          <a:p>
            <a:pPr lvl="0"/>
            <a:r>
              <a:rPr lang="nl-NL" dirty="0" smtClean="0"/>
              <a:t>Tekst 2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429652" y="71414"/>
            <a:ext cx="571472" cy="285728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00602C4-10E8-4F9A-AF49-1F8E7F110EF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11" descr="M-transparant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596336" y="58914"/>
            <a:ext cx="1224136" cy="981202"/>
          </a:xfrm>
          <a:prstGeom prst="rect">
            <a:avLst/>
          </a:prstGeom>
        </p:spPr>
      </p:pic>
      <p:pic>
        <p:nvPicPr>
          <p:cNvPr id="13" name="Afbeelding 12" descr="MON-Logo-fc-Photo KLEIN kop.JPG"/>
          <p:cNvPicPr>
            <a:picLocks noChangeAspect="1"/>
          </p:cNvPicPr>
          <p:nvPr userDrawn="1"/>
        </p:nvPicPr>
        <p:blipFill>
          <a:blip r:embed="rId6" cstate="print"/>
          <a:srcRect l="2599"/>
          <a:stretch>
            <a:fillRect/>
          </a:stretch>
        </p:blipFill>
        <p:spPr>
          <a:xfrm>
            <a:off x="7596336" y="1052736"/>
            <a:ext cx="1301810" cy="185279"/>
          </a:xfrm>
          <a:prstGeom prst="rect">
            <a:avLst/>
          </a:prstGeom>
        </p:spPr>
      </p:pic>
      <p:sp>
        <p:nvSpPr>
          <p:cNvPr id="14" name="Tekstvak 13"/>
          <p:cNvSpPr txBox="1"/>
          <p:nvPr userDrawn="1"/>
        </p:nvSpPr>
        <p:spPr>
          <a:xfrm>
            <a:off x="6876256" y="1196752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havo </a:t>
            </a:r>
            <a:r>
              <a:rPr lang="nl-NL" sz="1000" b="0" dirty="0" smtClean="0">
                <a:solidFill>
                  <a:schemeClr val="accent6">
                    <a:lumMod val="75000"/>
                  </a:schemeClr>
                </a:solidFill>
                <a:latin typeface="Aero" pitchFamily="2" charset="0"/>
                <a:cs typeface="Arial" pitchFamily="34" charset="0"/>
              </a:rPr>
              <a:t>–</a:t>
            </a:r>
            <a:r>
              <a:rPr lang="nl-NL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 </a:t>
            </a:r>
            <a:r>
              <a:rPr lang="nl-NL" sz="1000" b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vmbo-t</a:t>
            </a:r>
            <a:r>
              <a:rPr lang="nl-NL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/havo</a:t>
            </a:r>
            <a:endParaRPr lang="nl-NL" sz="1000" b="0" dirty="0">
              <a:solidFill>
                <a:schemeClr val="tx1">
                  <a:lumMod val="50000"/>
                  <a:lumOff val="50000"/>
                </a:schemeClr>
              </a:solidFill>
              <a:latin typeface="Aero" pitchFamily="2" charset="0"/>
              <a:cs typeface="Arial" pitchFamily="34" charset="0"/>
            </a:endParaRPr>
          </a:p>
        </p:txBody>
      </p:sp>
      <p:sp>
        <p:nvSpPr>
          <p:cNvPr id="18" name="Rechthoekige driehoek 17"/>
          <p:cNvSpPr/>
          <p:nvPr userDrawn="1"/>
        </p:nvSpPr>
        <p:spPr>
          <a:xfrm>
            <a:off x="1643042" y="0"/>
            <a:ext cx="540000" cy="54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7" name="Afbeelding 16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12776"/>
            <a:ext cx="9144000" cy="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0B51B-6D8C-454B-83E1-77144F2A6788}" type="datetimeFigureOut">
              <a:rPr lang="nl-NL" smtClean="0"/>
              <a:pPr/>
              <a:t>30-5-2016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323528" y="2708920"/>
            <a:ext cx="8640960" cy="1728192"/>
          </a:xfrm>
        </p:spPr>
        <p:txBody>
          <a:bodyPr/>
          <a:lstStyle/>
          <a:p>
            <a:pPr algn="ctr"/>
            <a:r>
              <a:rPr lang="nl-NL" sz="5000" dirty="0" smtClean="0"/>
              <a:t>Profielwerkstuk college 2</a:t>
            </a:r>
          </a:p>
          <a:p>
            <a:pPr algn="ctr"/>
            <a:r>
              <a:rPr lang="nl-NL" sz="5000" dirty="0" smtClean="0"/>
              <a:t>Bronnen</a:t>
            </a:r>
            <a:endParaRPr lang="nl-NL" sz="5000" dirty="0"/>
          </a:p>
        </p:txBody>
      </p:sp>
      <p:pic>
        <p:nvPicPr>
          <p:cNvPr id="12" name="Tijdelijke aanduiding voor inhoud 4" descr="logo Hooghuis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3275856" cy="1134942"/>
          </a:xfrm>
        </p:spPr>
      </p:pic>
      <p:sp>
        <p:nvSpPr>
          <p:cNvPr id="2" name="Tekstvak 1"/>
          <p:cNvSpPr txBox="1"/>
          <p:nvPr/>
        </p:nvSpPr>
        <p:spPr>
          <a:xfrm>
            <a:off x="3090416" y="594928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latin typeface="Arial" panose="020B0604020202020204" pitchFamily="34" charset="0"/>
                <a:cs typeface="Arial" panose="020B0604020202020204" pitchFamily="34" charset="0"/>
              </a:rPr>
              <a:t>2015 - 2017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995312" y="1235845"/>
            <a:ext cx="100811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Introductie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zijn bronnen?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Waar gebruik je bronnen voor?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Het zoeken van bronnen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Geschikte bronnen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Bronnen in het profielwerkstuk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2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780928"/>
            <a:ext cx="3744416" cy="117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7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Wat weten jullie al?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Wat zijn bronnen?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Hoe zoek je nu bronnen?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Hoe gebruik je bronnen? / Waar gebruik je ze voor?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3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Wat zijn bronnen?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Literatuur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Personen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Websites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4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9" name="Afbeelding 8" descr="boek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2924944"/>
            <a:ext cx="1756296" cy="1172245"/>
          </a:xfrm>
          <a:prstGeom prst="rect">
            <a:avLst/>
          </a:prstGeom>
        </p:spPr>
      </p:pic>
      <p:pic>
        <p:nvPicPr>
          <p:cNvPr id="10" name="Afbeelding 9" descr="intervie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4005064"/>
            <a:ext cx="1645068" cy="1395611"/>
          </a:xfrm>
          <a:prstGeom prst="rect">
            <a:avLst/>
          </a:prstGeom>
        </p:spPr>
      </p:pic>
      <p:pic>
        <p:nvPicPr>
          <p:cNvPr id="11" name="Afbeelding 10" descr="websi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6136" y="1844824"/>
            <a:ext cx="1495053" cy="149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84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Waar gebruik je bronnen voor?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251520" y="2348880"/>
            <a:ext cx="8678198" cy="386620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dirty="0" smtClean="0"/>
              <a:t>Achtergrondinformatie / context</a:t>
            </a:r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Theoretisch kader</a:t>
            </a:r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Gedane onderzoeken</a:t>
            </a:r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Het leveren van bewijs</a:t>
            </a:r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Verschillende inzichten</a:t>
            </a:r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  <p:pic>
        <p:nvPicPr>
          <p:cNvPr id="12" name="Afbeelding 11" descr="fokke theorie.gif"/>
          <p:cNvPicPr>
            <a:picLocks noChangeAspect="1"/>
          </p:cNvPicPr>
          <p:nvPr/>
        </p:nvPicPr>
        <p:blipFill>
          <a:blip r:embed="rId3" cstate="print"/>
          <a:srcRect l="14090" r="12201"/>
          <a:stretch>
            <a:fillRect/>
          </a:stretch>
        </p:blipFill>
        <p:spPr>
          <a:xfrm>
            <a:off x="3491880" y="2780928"/>
            <a:ext cx="4104456" cy="3452446"/>
          </a:xfrm>
          <a:prstGeom prst="rect">
            <a:avLst/>
          </a:prstGeom>
        </p:spPr>
      </p:pic>
      <p:pic>
        <p:nvPicPr>
          <p:cNvPr id="10" name="Afbeelding 9" descr="lezen.jpg"/>
          <p:cNvPicPr>
            <a:picLocks noChangeAspect="1"/>
          </p:cNvPicPr>
          <p:nvPr/>
        </p:nvPicPr>
        <p:blipFill>
          <a:blip r:embed="rId4" cstate="print"/>
          <a:srcRect l="17436" r="20329"/>
          <a:stretch>
            <a:fillRect/>
          </a:stretch>
        </p:blipFill>
        <p:spPr>
          <a:xfrm>
            <a:off x="7308304" y="2852936"/>
            <a:ext cx="163862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Het zoeken van bronnen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Oriënteren </a:t>
            </a:r>
            <a:r>
              <a:rPr lang="nl-NL" dirty="0" smtClean="0">
                <a:sym typeface="Wingdings" pitchFamily="2" charset="2"/>
              </a:rPr>
              <a:t> trefwoorden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Noteren / aanpassen / verfijnen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Internet / mediatheek / bibliotheek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Sneeuwbalmethode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Netwerk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6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3356992"/>
            <a:ext cx="2309176" cy="181501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0" t="8576" r="4640" b="5124"/>
          <a:stretch/>
        </p:blipFill>
        <p:spPr>
          <a:xfrm>
            <a:off x="5148064" y="1556792"/>
            <a:ext cx="2592288" cy="1800201"/>
          </a:xfrm>
          <a:prstGeom prst="rect">
            <a:avLst/>
          </a:prstGeom>
        </p:spPr>
      </p:pic>
      <p:sp>
        <p:nvSpPr>
          <p:cNvPr id="8" name="Tijdelijke aanduiding voor tekst 1"/>
          <p:cNvSpPr txBox="1">
            <a:spLocks/>
          </p:cNvSpPr>
          <p:nvPr/>
        </p:nvSpPr>
        <p:spPr>
          <a:xfrm rot="20667613">
            <a:off x="107504" y="3356992"/>
            <a:ext cx="8712968" cy="572074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LET OP DE</a:t>
            </a:r>
            <a:r>
              <a:rPr kumimoji="0" lang="nl-NL" sz="4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nl-NL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BETROUWBAARHEID!!</a:t>
            </a:r>
            <a:endParaRPr kumimoji="0" lang="nl-NL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9" name="Afbeelding 8" descr="goog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4653136"/>
            <a:ext cx="2160240" cy="141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8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Geschikte bronnen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>
          <a:xfrm>
            <a:off x="205254" y="2015339"/>
            <a:ext cx="8678198" cy="3866202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Aan welke eisen voldoet een ‘geschikte bron?’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7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7" name="Afbeelding 6" descr="Wikipedia-logo-n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941168"/>
            <a:ext cx="1285875" cy="1476375"/>
          </a:xfrm>
          <a:prstGeom prst="rect">
            <a:avLst/>
          </a:prstGeom>
        </p:spPr>
      </p:pic>
      <p:pic>
        <p:nvPicPr>
          <p:cNvPr id="8" name="Afbeelding 7" descr="archie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5013176"/>
            <a:ext cx="2088847" cy="1179584"/>
          </a:xfrm>
          <a:prstGeom prst="rect">
            <a:avLst/>
          </a:prstGeom>
        </p:spPr>
      </p:pic>
      <p:pic>
        <p:nvPicPr>
          <p:cNvPr id="9" name="Afbeelding 8" descr="bibliothee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3212976"/>
            <a:ext cx="1872208" cy="1492240"/>
          </a:xfrm>
          <a:prstGeom prst="rect">
            <a:avLst/>
          </a:prstGeom>
        </p:spPr>
      </p:pic>
      <p:pic>
        <p:nvPicPr>
          <p:cNvPr id="10" name="Afbeelding 9" descr="56cb337856f69_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47864" y="3429000"/>
            <a:ext cx="2213747" cy="1130424"/>
          </a:xfrm>
          <a:prstGeom prst="rect">
            <a:avLst/>
          </a:prstGeom>
        </p:spPr>
      </p:pic>
      <p:pic>
        <p:nvPicPr>
          <p:cNvPr id="11" name="Afbeelding 10" descr="betrouwbare bron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76056" y="4653136"/>
            <a:ext cx="2857500" cy="1600200"/>
          </a:xfrm>
          <a:prstGeom prst="rect">
            <a:avLst/>
          </a:prstGeom>
        </p:spPr>
      </p:pic>
      <p:pic>
        <p:nvPicPr>
          <p:cNvPr id="12" name="Afbeelding 11" descr="exper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28184" y="2852936"/>
            <a:ext cx="22860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Bronnen in profielwerkstuk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>
          <a:xfrm>
            <a:off x="232901" y="2060848"/>
            <a:ext cx="8678198" cy="4104456"/>
          </a:xfrm>
        </p:spPr>
        <p:txBody>
          <a:bodyPr/>
          <a:lstStyle/>
          <a:p>
            <a:pPr lvl="2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8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7" name="Afbeelding 6" descr="literatuurlijst.jpg"/>
          <p:cNvPicPr>
            <a:picLocks noChangeAspect="1"/>
          </p:cNvPicPr>
          <p:nvPr/>
        </p:nvPicPr>
        <p:blipFill>
          <a:blip r:embed="rId3" cstate="print"/>
          <a:srcRect l="18265" r="19114"/>
          <a:stretch>
            <a:fillRect/>
          </a:stretch>
        </p:blipFill>
        <p:spPr>
          <a:xfrm>
            <a:off x="6948264" y="1772816"/>
            <a:ext cx="1728192" cy="4149080"/>
          </a:xfrm>
          <a:prstGeom prst="rect">
            <a:avLst/>
          </a:prstGeom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51520" y="2348880"/>
            <a:ext cx="8678198" cy="386620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Plagiaat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Parafraseren of citeren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Bronvermelding via voetnoot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Bronvermelding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via bronnenlijst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0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Methode van onderzoek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Welke methodes zijn er? Welke in het meest geschikt voor</a:t>
            </a: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jouw onderzoek?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9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154</Words>
  <Application>Microsoft Office PowerPoint</Application>
  <PresentationFormat>Diavoorstelling (4:3)</PresentationFormat>
  <Paragraphs>72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Aero</vt:lpstr>
      <vt:lpstr>Arial</vt:lpstr>
      <vt:lpstr>Calibri</vt:lpstr>
      <vt:lpstr>Wingdings</vt:lpstr>
      <vt:lpstr>Office-thema</vt:lpstr>
      <vt:lpstr>Aangepast 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ac1</dc:creator>
  <cp:lastModifiedBy>Marloes Musters</cp:lastModifiedBy>
  <cp:revision>226</cp:revision>
  <dcterms:created xsi:type="dcterms:W3CDTF">2013-11-13T15:36:33Z</dcterms:created>
  <dcterms:modified xsi:type="dcterms:W3CDTF">2016-05-30T09:10:55Z</dcterms:modified>
</cp:coreProperties>
</file>